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77" r:id="rId3"/>
    <p:sldId id="267" r:id="rId4"/>
    <p:sldId id="303" r:id="rId5"/>
    <p:sldId id="305" r:id="rId6"/>
    <p:sldId id="304" r:id="rId7"/>
    <p:sldId id="293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278" r:id="rId16"/>
    <p:sldId id="290" r:id="rId17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  <a:srgbClr val="E8E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57627" autoAdjust="0"/>
  </p:normalViewPr>
  <p:slideViewPr>
    <p:cSldViewPr snapToGrid="0">
      <p:cViewPr varScale="1">
        <p:scale>
          <a:sx n="51" d="100"/>
          <a:sy n="51" d="100"/>
        </p:scale>
        <p:origin x="102" y="25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534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0" cy="502676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0" cy="502676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r">
              <a:defRPr sz="1300"/>
            </a:lvl1pPr>
          </a:lstStyle>
          <a:p>
            <a:fld id="{65DD71D7-55AC-46BD-81B3-09AB2F9EFBD8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516041"/>
            <a:ext cx="2984870" cy="502675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6041"/>
            <a:ext cx="2984870" cy="502675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r">
              <a:defRPr sz="13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0" cy="502676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2676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r">
              <a:defRPr sz="1300"/>
            </a:lvl1pPr>
          </a:lstStyle>
          <a:p>
            <a:fld id="{1F89424F-BB59-4F4E-9822-4CA3E770FFD2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0" tIns="48295" rIns="96590" bIns="482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381316"/>
          </a:xfrm>
          <a:prstGeom prst="rect">
            <a:avLst/>
          </a:prstGeom>
        </p:spPr>
        <p:txBody>
          <a:bodyPr vert="horz" lIns="96590" tIns="48295" rIns="96590" bIns="4829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6041"/>
            <a:ext cx="2984870" cy="502675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41"/>
            <a:ext cx="2984870" cy="502675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r">
              <a:defRPr sz="13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54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5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83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93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43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58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1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9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6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50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47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24" y="2175070"/>
            <a:ext cx="11271574" cy="3613820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en-NZ" sz="6000" dirty="0"/>
              <a:t>Submission to</a:t>
            </a:r>
            <a:br>
              <a:rPr lang="en-NZ" sz="6000" dirty="0"/>
            </a:br>
            <a:br>
              <a:rPr lang="en-NZ" sz="6000" dirty="0"/>
            </a:br>
            <a:r>
              <a:rPr lang="en-NZ" sz="7200" dirty="0">
                <a:solidFill>
                  <a:srgbClr val="0070C0"/>
                </a:solidFill>
              </a:rPr>
              <a:t>Tauranga City Council’s</a:t>
            </a:r>
            <a:br>
              <a:rPr lang="en-NZ" sz="7200" dirty="0">
                <a:solidFill>
                  <a:srgbClr val="0070C0"/>
                </a:solidFill>
              </a:rPr>
            </a:br>
            <a:r>
              <a:rPr lang="en-NZ" sz="5300" dirty="0">
                <a:solidFill>
                  <a:srgbClr val="0070C0"/>
                </a:solidFill>
              </a:rPr>
              <a:t>Long term plan</a:t>
            </a:r>
            <a:br>
              <a:rPr lang="en-NZ" sz="7200" dirty="0"/>
            </a:br>
            <a:br>
              <a:rPr lang="en-NZ" sz="7200" dirty="0"/>
            </a:br>
            <a:r>
              <a:rPr lang="en-NZ" sz="4000" dirty="0"/>
              <a:t>7</a:t>
            </a:r>
            <a:r>
              <a:rPr lang="en-NZ" sz="4000" baseline="30000" dirty="0"/>
              <a:t>th</a:t>
            </a:r>
            <a:r>
              <a:rPr lang="en-NZ" sz="4000" dirty="0"/>
              <a:t> May 2018</a:t>
            </a:r>
            <a:br>
              <a:rPr lang="en-NZ" sz="4000" dirty="0"/>
            </a:br>
            <a:br>
              <a:rPr lang="en-NZ" sz="4000" dirty="0"/>
            </a:br>
            <a:r>
              <a:rPr lang="en-US" sz="4000" dirty="0">
                <a:effectLst/>
              </a:rPr>
              <a:t>Submission ID:1060A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45452"/>
            <a:ext cx="9417423" cy="415324"/>
          </a:xfrm>
        </p:spPr>
        <p:txBody>
          <a:bodyPr/>
          <a:lstStyle/>
          <a:p>
            <a:r>
              <a:rPr lang="en-US" dirty="0"/>
              <a:t>Andrew von Dadelszen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" y="5106518"/>
            <a:ext cx="1305710" cy="16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85" y="365298"/>
            <a:ext cx="11927765" cy="108068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6000" dirty="0"/>
              <a:t>Tourism BOP</a:t>
            </a:r>
            <a:br>
              <a:rPr lang="en-NZ" sz="6000" dirty="0"/>
            </a:b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050" y="3964545"/>
            <a:ext cx="9620250" cy="1794419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Tourism BOP needs to prove it is genuinely adding value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Its track record is poor</a:t>
            </a:r>
          </a:p>
          <a:p>
            <a:pPr marL="0" indent="0" algn="just">
              <a:buNone/>
            </a:pPr>
            <a:endParaRPr lang="en-NZ" sz="32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9177" y="6388889"/>
            <a:ext cx="9417423" cy="41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cap="small" dirty="0"/>
              <a:t>Andrew von Dadelszen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" y="5321508"/>
            <a:ext cx="1202616" cy="1474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7AF41-27B9-480D-95B0-54186CA5E8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46" y="900843"/>
            <a:ext cx="5325708" cy="252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1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85" y="53787"/>
            <a:ext cx="11413415" cy="1464425"/>
          </a:xfrm>
        </p:spPr>
        <p:txBody>
          <a:bodyPr>
            <a:normAutofit fontScale="90000"/>
          </a:bodyPr>
          <a:lstStyle/>
          <a:p>
            <a:pPr marL="571500" indent="-571500" algn="ctr"/>
            <a:r>
              <a:rPr lang="en-NZ" sz="6000" dirty="0"/>
              <a:t>   I strongly support</a:t>
            </a:r>
            <a:br>
              <a:rPr lang="en-NZ" sz="6000" dirty="0"/>
            </a:br>
            <a:r>
              <a:rPr lang="en-NZ" sz="4400" dirty="0">
                <a:solidFill>
                  <a:srgbClr val="0070C0"/>
                </a:solidFill>
              </a:rPr>
              <a:t>Environmental sustainability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9177" y="6388889"/>
            <a:ext cx="9417423" cy="41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cap="small" dirty="0"/>
              <a:t>Andrew von Dadelszen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" y="5321508"/>
            <a:ext cx="1202616" cy="147417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8861AE-5211-4DE3-AFC9-F3FF8C88ABF2}"/>
              </a:ext>
            </a:extLst>
          </p:cNvPr>
          <p:cNvSpPr txBox="1">
            <a:spLocks/>
          </p:cNvSpPr>
          <p:nvPr/>
        </p:nvSpPr>
        <p:spPr>
          <a:xfrm>
            <a:off x="1885950" y="3908103"/>
            <a:ext cx="9620250" cy="2480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Encourage inner city green space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I strongly support a “Predator Free” city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The revitalisation of the Kopurererua Valley Wetland Restoration – currently too slow</a:t>
            </a:r>
          </a:p>
          <a:p>
            <a:pPr marL="0" indent="0" algn="just">
              <a:buFont typeface="Arial" pitchFamily="34" charset="0"/>
              <a:buNone/>
            </a:pPr>
            <a:endParaRPr lang="en-NZ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F0002-7D86-4370-ADB5-28CD81A2B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4445" r="12500" b="27653"/>
          <a:stretch/>
        </p:blipFill>
        <p:spPr>
          <a:xfrm>
            <a:off x="3752233" y="1435805"/>
            <a:ext cx="4687533" cy="25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85" y="53787"/>
            <a:ext cx="11413415" cy="1464425"/>
          </a:xfrm>
        </p:spPr>
        <p:txBody>
          <a:bodyPr>
            <a:normAutofit fontScale="90000"/>
          </a:bodyPr>
          <a:lstStyle/>
          <a:p>
            <a:pPr marL="571500" indent="-571500" algn="ctr"/>
            <a:r>
              <a:rPr lang="en-NZ" sz="6000" dirty="0"/>
              <a:t>   I strongly support</a:t>
            </a:r>
            <a:br>
              <a:rPr lang="en-NZ" sz="6000" dirty="0"/>
            </a:br>
            <a:r>
              <a:rPr lang="en-NZ" sz="4400" dirty="0">
                <a:solidFill>
                  <a:srgbClr val="0070C0"/>
                </a:solidFill>
              </a:rPr>
              <a:t>Coastal Marine Research Institute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9177" y="6388889"/>
            <a:ext cx="9417423" cy="41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cap="small" dirty="0"/>
              <a:t>Andrew von Dadelszen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" y="5321508"/>
            <a:ext cx="1202616" cy="147417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8861AE-5211-4DE3-AFC9-F3FF8C88ABF2}"/>
              </a:ext>
            </a:extLst>
          </p:cNvPr>
          <p:cNvSpPr txBox="1">
            <a:spLocks/>
          </p:cNvSpPr>
          <p:nvPr/>
        </p:nvSpPr>
        <p:spPr>
          <a:xfrm>
            <a:off x="1885950" y="4210049"/>
            <a:ext cx="9620250" cy="217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We must not lose this Research Institute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We must not lose Prof. Chris </a:t>
            </a:r>
            <a:r>
              <a:rPr lang="en-GB" sz="3200" b="1" dirty="0" err="1"/>
              <a:t>Battershill</a:t>
            </a:r>
            <a:endParaRPr lang="en-GB" sz="3200" b="1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Select the old BMX track site on Sulphur Point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GB" sz="3200" b="1" dirty="0"/>
          </a:p>
          <a:p>
            <a:pPr marL="0" indent="0" algn="just">
              <a:buFont typeface="Arial" pitchFamily="34" charset="0"/>
              <a:buNone/>
            </a:pPr>
            <a:endParaRPr lang="en-NZ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8BE00-4247-4B6B-9B34-121D0FCF79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"/>
          <a:stretch/>
        </p:blipFill>
        <p:spPr>
          <a:xfrm>
            <a:off x="3296793" y="1518212"/>
            <a:ext cx="5598414" cy="25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85" y="53787"/>
            <a:ext cx="11413415" cy="1464425"/>
          </a:xfrm>
        </p:spPr>
        <p:txBody>
          <a:bodyPr>
            <a:normAutofit fontScale="90000"/>
          </a:bodyPr>
          <a:lstStyle/>
          <a:p>
            <a:pPr marL="571500" indent="-571500" algn="ctr"/>
            <a:r>
              <a:rPr lang="en-NZ" sz="6000" dirty="0"/>
              <a:t>   I strongly support</a:t>
            </a:r>
            <a:br>
              <a:rPr lang="en-NZ" sz="6000" dirty="0"/>
            </a:br>
            <a:r>
              <a:rPr lang="en-NZ" sz="4400" dirty="0">
                <a:solidFill>
                  <a:srgbClr val="0070C0"/>
                </a:solidFill>
              </a:rPr>
              <a:t>Stadium on the Domain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9177" y="6388889"/>
            <a:ext cx="9417423" cy="41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cap="small" dirty="0"/>
              <a:t>Andrew von Dadelszen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" y="5321508"/>
            <a:ext cx="1202616" cy="147417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8861AE-5211-4DE3-AFC9-F3FF8C88ABF2}"/>
              </a:ext>
            </a:extLst>
          </p:cNvPr>
          <p:cNvSpPr txBox="1">
            <a:spLocks/>
          </p:cNvSpPr>
          <p:nvPr/>
        </p:nvSpPr>
        <p:spPr>
          <a:xfrm>
            <a:off x="1847850" y="5057973"/>
            <a:ext cx="9620250" cy="1067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Maximise the CBD Benefit – no parking needed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This is an integral part of your CBD Redevelopment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GB" sz="3200" b="1" dirty="0"/>
          </a:p>
          <a:p>
            <a:pPr marL="0" indent="0" algn="just">
              <a:buFont typeface="Arial" pitchFamily="34" charset="0"/>
              <a:buNone/>
            </a:pPr>
            <a:endParaRPr lang="en-NZ" sz="3200" b="1" dirty="0"/>
          </a:p>
        </p:txBody>
      </p:sp>
      <p:pic>
        <p:nvPicPr>
          <p:cNvPr id="8" name="Picture 2" descr="http://orapweb.rcahms.gov.uk/coflein/D/DI2007_1432.jpg">
            <a:extLst>
              <a:ext uri="{FF2B5EF4-FFF2-40B4-BE49-F238E27FC236}">
                <a16:creationId xmlns:a16="http://schemas.microsoft.com/office/drawing/2014/main" id="{24FE1070-B885-4C50-828B-55C22A53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01" y="1518213"/>
            <a:ext cx="5014449" cy="33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140AC9-C1DB-400C-A2B2-48D2295F833C}"/>
              </a:ext>
            </a:extLst>
          </p:cNvPr>
          <p:cNvSpPr txBox="1"/>
          <p:nvPr/>
        </p:nvSpPr>
        <p:spPr>
          <a:xfrm>
            <a:off x="400050" y="410636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From 2016 submission</a:t>
            </a:r>
            <a:endParaRPr lang="en-N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50013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6000" dirty="0"/>
              <a:t>OWNERSHIP Issues</a:t>
            </a:r>
            <a:br>
              <a:rPr lang="en-NZ" sz="6000" dirty="0"/>
            </a:br>
            <a:r>
              <a:rPr lang="en-NZ" sz="4400" dirty="0">
                <a:solidFill>
                  <a:srgbClr val="0070C0"/>
                </a:solidFill>
              </a:rPr>
              <a:t>Don’t build  monuments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45426"/>
            <a:ext cx="11155680" cy="3838636"/>
          </a:xfrm>
        </p:spPr>
        <p:txBody>
          <a:bodyPr>
            <a:normAutofit lnSpcReduction="10000"/>
          </a:bodyPr>
          <a:lstStyle/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NZ" sz="3600" b="1" dirty="0"/>
              <a:t>Build and Lease back – don’t own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endParaRPr lang="en-GB" sz="3600" b="1" dirty="0"/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NZ" sz="3600" b="1" dirty="0"/>
              <a:t>Retain Capex for growth infrastructure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endParaRPr lang="en-NZ" sz="3600" b="1" dirty="0"/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NZ" sz="3600" b="1" dirty="0"/>
              <a:t>Sell your Parking Buildings – not core assets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endParaRPr lang="en-NZ" sz="3600" b="1" dirty="0"/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NZ" sz="3600" b="1" dirty="0"/>
              <a:t>Protect your Balance Sheet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9177" y="6388889"/>
            <a:ext cx="9417423" cy="41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cap="small" dirty="0"/>
              <a:t>Andrew von Dadelszen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" y="5321508"/>
            <a:ext cx="1202616" cy="14741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9BE0AE-1FEE-4103-90A8-957B7430DD16}"/>
              </a:ext>
            </a:extLst>
          </p:cNvPr>
          <p:cNvSpPr txBox="1"/>
          <p:nvPr/>
        </p:nvSpPr>
        <p:spPr>
          <a:xfrm>
            <a:off x="400050" y="410636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From 2016 submission</a:t>
            </a:r>
            <a:endParaRPr lang="en-N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88" y="0"/>
            <a:ext cx="12192000" cy="6217919"/>
          </a:xfrm>
        </p:spPr>
        <p:txBody>
          <a:bodyPr>
            <a:noAutofit/>
          </a:bodyPr>
          <a:lstStyle/>
          <a:p>
            <a:pPr algn="ctr"/>
            <a:r>
              <a:rPr lang="en-NZ" sz="4800" dirty="0"/>
              <a:t>This is a </a:t>
            </a:r>
            <a:br>
              <a:rPr lang="en-NZ" sz="4800" dirty="0"/>
            </a:br>
            <a:r>
              <a:rPr lang="en-NZ" sz="4800" dirty="0">
                <a:solidFill>
                  <a:srgbClr val="0070C0"/>
                </a:solidFill>
              </a:rPr>
              <a:t>“Once in a generation” opportunity</a:t>
            </a:r>
            <a:br>
              <a:rPr lang="en-NZ" sz="4800" dirty="0"/>
            </a:br>
            <a:br>
              <a:rPr lang="en-NZ" sz="4800" dirty="0"/>
            </a:br>
            <a:br>
              <a:rPr lang="en-NZ" sz="4800" dirty="0"/>
            </a:br>
            <a:br>
              <a:rPr lang="en-NZ" sz="4800" dirty="0"/>
            </a:br>
            <a:br>
              <a:rPr lang="en-NZ" sz="4800" dirty="0"/>
            </a:br>
            <a:br>
              <a:rPr lang="en-NZ" sz="4800" dirty="0"/>
            </a:br>
            <a:br>
              <a:rPr lang="en-NZ" sz="4800" dirty="0"/>
            </a:br>
            <a:r>
              <a:rPr lang="en-NZ" sz="4000" dirty="0"/>
              <a:t>You still seem to want to miss it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9177" y="6388889"/>
            <a:ext cx="9417423" cy="41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cap="small" dirty="0"/>
              <a:t>Andrew von Dadelszen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0035"/>
            <a:ext cx="1184687" cy="1474178"/>
          </a:xfrm>
          <a:prstGeom prst="rect">
            <a:avLst/>
          </a:prstGeom>
        </p:spPr>
      </p:pic>
      <p:pic>
        <p:nvPicPr>
          <p:cNvPr id="1026" name="Picture 2" descr="http://svobodnenoviny.eu/wp-content/uploads/hlavy-v-pisk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54" y="1695338"/>
            <a:ext cx="7178667" cy="390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1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85" y="365298"/>
            <a:ext cx="11927765" cy="108068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6000" dirty="0"/>
              <a:t>Rates structure - UAGC </a:t>
            </a:r>
            <a:br>
              <a:rPr lang="en-NZ" sz="6000" dirty="0"/>
            </a:br>
            <a:r>
              <a:rPr lang="en-NZ" sz="4400" dirty="0">
                <a:solidFill>
                  <a:srgbClr val="0070C0"/>
                </a:solidFill>
              </a:rPr>
              <a:t>I SUPPORT OPTION 1 – status quo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457700"/>
            <a:ext cx="9620249" cy="1736644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Retaining the 30% UAGC is the fairest solution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This ensures that all properties pay for the core services</a:t>
            </a:r>
            <a:endParaRPr lang="en-NZ" sz="32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9177" y="6388889"/>
            <a:ext cx="9417423" cy="41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cap="small" dirty="0"/>
              <a:t>Andrew von Dadelszen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" y="5321508"/>
            <a:ext cx="1202616" cy="1474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DFCB4F-E80D-49B8-986B-F9FFCE7FF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49" y="1337545"/>
            <a:ext cx="7219878" cy="30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482"/>
            <a:ext cx="12325350" cy="108068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6000" dirty="0"/>
              <a:t>Rates  - commercial  DIFFERENTIAL </a:t>
            </a:r>
            <a:br>
              <a:rPr lang="en-NZ" sz="6000" dirty="0"/>
            </a:br>
            <a:r>
              <a:rPr lang="en-NZ" sz="4400" dirty="0">
                <a:solidFill>
                  <a:srgbClr val="0070C0"/>
                </a:solidFill>
              </a:rPr>
              <a:t>I SUPPORT OPTION 2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399925"/>
            <a:ext cx="9620250" cy="1794419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Be careful not to kill commerce – encourage it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All ratepayers  benefit from better facilities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1 to 1.2 is acceptable – but no more</a:t>
            </a:r>
          </a:p>
          <a:p>
            <a:pPr marL="0" indent="0" algn="just">
              <a:buNone/>
            </a:pPr>
            <a:endParaRPr lang="en-NZ" sz="32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9177" y="6388889"/>
            <a:ext cx="9417423" cy="41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cap="small" dirty="0"/>
              <a:t>Andrew von Dadelszen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" y="5321508"/>
            <a:ext cx="1202616" cy="14741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570325-DC53-4079-B3E1-A87E80090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44168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5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85" y="365298"/>
            <a:ext cx="11927765" cy="108068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6000" dirty="0"/>
              <a:t>Funding Resilience</a:t>
            </a:r>
            <a:br>
              <a:rPr lang="en-NZ" sz="6000" dirty="0"/>
            </a:br>
            <a:r>
              <a:rPr lang="en-NZ" sz="4400" dirty="0">
                <a:solidFill>
                  <a:srgbClr val="0070C0"/>
                </a:solidFill>
              </a:rPr>
              <a:t>I SUPPORT OPTION 2 – Targeted rate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52950"/>
            <a:ext cx="9620250" cy="1641394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Residents choose to buy vulnerable properties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“Let the buyer beware” – target at risk properties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All ratepayers should pay for core services</a:t>
            </a:r>
          </a:p>
          <a:p>
            <a:pPr marL="0" indent="0" algn="just">
              <a:buNone/>
            </a:pPr>
            <a:endParaRPr lang="en-NZ" sz="32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9177" y="6388889"/>
            <a:ext cx="9417423" cy="41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cap="small" dirty="0"/>
              <a:t>Andrew von Dadelszen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" y="5321508"/>
            <a:ext cx="1202616" cy="1474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B44569-098A-4917-A4E6-870DF67DBE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5556" r="4584" b="5556"/>
          <a:stretch/>
        </p:blipFill>
        <p:spPr>
          <a:xfrm>
            <a:off x="3086100" y="1445984"/>
            <a:ext cx="5486400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2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85" y="365298"/>
            <a:ext cx="11927765" cy="108068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6000" dirty="0"/>
              <a:t>Inner City Targeted Rate</a:t>
            </a:r>
            <a:br>
              <a:rPr lang="en-NZ" sz="6000" dirty="0"/>
            </a:br>
            <a:r>
              <a:rPr lang="en-NZ" sz="4400" dirty="0">
                <a:solidFill>
                  <a:srgbClr val="0070C0"/>
                </a:solidFill>
              </a:rPr>
              <a:t>I SUPPORT OPTION 1 – status Quo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399925"/>
            <a:ext cx="9620250" cy="1794419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Don’t penalise inner city living – encourage it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All ratepayers will </a:t>
            </a:r>
            <a:r>
              <a:rPr lang="en-GB" sz="3200" b="1" dirty="0" err="1"/>
              <a:t>utilitse</a:t>
            </a:r>
            <a:r>
              <a:rPr lang="en-GB" sz="3200" b="1" dirty="0"/>
              <a:t> a vibrant CBD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Getting people our of cars will benefit everyone</a:t>
            </a:r>
          </a:p>
          <a:p>
            <a:pPr marL="0" indent="0" algn="just">
              <a:buNone/>
            </a:pPr>
            <a:endParaRPr lang="en-NZ" sz="32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9177" y="6388889"/>
            <a:ext cx="9417423" cy="41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cap="small" dirty="0"/>
              <a:t>Andrew von Dadelszen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" y="5321508"/>
            <a:ext cx="1202616" cy="1474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4C5F7-FB21-4B69-9ABE-D23F64E2C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1445984"/>
            <a:ext cx="5615342" cy="29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85" y="53787"/>
            <a:ext cx="11413415" cy="1464425"/>
          </a:xfrm>
        </p:spPr>
        <p:txBody>
          <a:bodyPr>
            <a:normAutofit fontScale="90000"/>
          </a:bodyPr>
          <a:lstStyle/>
          <a:p>
            <a:pPr marL="571500" indent="-571500" algn="ctr"/>
            <a:r>
              <a:rPr lang="en-NZ" sz="6000" dirty="0"/>
              <a:t>   I strongly support</a:t>
            </a:r>
            <a:br>
              <a:rPr lang="en-NZ" sz="6000" dirty="0"/>
            </a:br>
            <a:r>
              <a:rPr lang="en-NZ" sz="4400" dirty="0">
                <a:solidFill>
                  <a:srgbClr val="0070C0"/>
                </a:solidFill>
              </a:rPr>
              <a:t>the Revitalisation of our  CBD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9177" y="6388889"/>
            <a:ext cx="9417423" cy="41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cap="small" dirty="0"/>
              <a:t>Andrew von Dadelszen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" y="5321508"/>
            <a:ext cx="1202616" cy="147417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8861AE-5211-4DE3-AFC9-F3FF8C88ABF2}"/>
              </a:ext>
            </a:extLst>
          </p:cNvPr>
          <p:cNvSpPr txBox="1">
            <a:spLocks/>
          </p:cNvSpPr>
          <p:nvPr/>
        </p:nvSpPr>
        <p:spPr>
          <a:xfrm>
            <a:off x="1885950" y="4267199"/>
            <a:ext cx="9620250" cy="212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GET ON WITH IT – Give certainty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BE BOLD - you were voted in to do this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Defeat the NAYSAYERS– Make the hard decisions</a:t>
            </a:r>
          </a:p>
          <a:p>
            <a:pPr marL="0" indent="0" algn="just">
              <a:buFont typeface="Arial" pitchFamily="34" charset="0"/>
              <a:buNone/>
            </a:pPr>
            <a:endParaRPr lang="en-NZ" sz="3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A076C9-A855-4B59-B0DC-B960DAC86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"/>
          <a:stretch/>
        </p:blipFill>
        <p:spPr>
          <a:xfrm>
            <a:off x="3514725" y="1518212"/>
            <a:ext cx="5162550" cy="258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85" y="365298"/>
            <a:ext cx="11927765" cy="108068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6000" dirty="0"/>
              <a:t>Transport network</a:t>
            </a:r>
            <a:br>
              <a:rPr lang="en-NZ" sz="6000" dirty="0"/>
            </a:br>
            <a:r>
              <a:rPr lang="en-NZ" sz="4400" dirty="0">
                <a:solidFill>
                  <a:srgbClr val="0070C0"/>
                </a:solidFill>
              </a:rPr>
              <a:t>I SUPPORT OPTION 2 – Increased choices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4399925"/>
            <a:ext cx="10118015" cy="1794419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Build appropriate infrastructure to ensure traffic flow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T3/Bus lanes are essential (but only at peak times)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Facilitate Technological Solutions – autonomous cars/buses</a:t>
            </a:r>
          </a:p>
          <a:p>
            <a:pPr marL="0" indent="0" algn="just">
              <a:buNone/>
            </a:pPr>
            <a:endParaRPr lang="en-NZ" sz="32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9177" y="6388889"/>
            <a:ext cx="9417423" cy="41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cap="small" dirty="0"/>
              <a:t>Andrew von Dadelszen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" y="5321508"/>
            <a:ext cx="1202616" cy="1474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95586-C8F4-4780-B41D-B7CD5D5BD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8" y="1509763"/>
            <a:ext cx="4334132" cy="2661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1A73DB-9DF9-4C92-B76D-D0A1979EE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91" y="1509763"/>
            <a:ext cx="3162300" cy="2647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1BCBEC-146C-489D-9568-5AC14619A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9259"/>
            <a:ext cx="4699613" cy="26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85" y="365298"/>
            <a:ext cx="11927765" cy="108068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6000" dirty="0"/>
              <a:t>Kerbside waste</a:t>
            </a:r>
            <a:br>
              <a:rPr lang="en-NZ" sz="6000" dirty="0"/>
            </a:b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4152900"/>
            <a:ext cx="10118015" cy="2041444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Base your decision on sound economic fundamentals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Stop annoying ratepayers – it’s not rocket science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An interim glass-only solution is needed</a:t>
            </a:r>
          </a:p>
          <a:p>
            <a:pPr marL="0" indent="0" algn="just">
              <a:buNone/>
            </a:pPr>
            <a:endParaRPr lang="en-NZ" sz="32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9177" y="6388889"/>
            <a:ext cx="9417423" cy="41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cap="small" dirty="0"/>
              <a:t>Andrew von Dadelszen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" y="5321508"/>
            <a:ext cx="1202616" cy="1474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23824-9B70-4CB1-9302-362EFD0C65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2"/>
          <a:stretch/>
        </p:blipFill>
        <p:spPr>
          <a:xfrm>
            <a:off x="4018317" y="905641"/>
            <a:ext cx="4076700" cy="270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85" y="365298"/>
            <a:ext cx="11927765" cy="108068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6000" dirty="0"/>
              <a:t>Museum</a:t>
            </a:r>
            <a:br>
              <a:rPr lang="en-NZ" sz="6000" dirty="0"/>
            </a:br>
            <a:r>
              <a:rPr lang="en-NZ" sz="4400" dirty="0">
                <a:solidFill>
                  <a:srgbClr val="0070C0"/>
                </a:solidFill>
              </a:rPr>
              <a:t>I SUPPORT OPTION 1 – but not Cliff road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399925"/>
            <a:ext cx="9620250" cy="1794419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Must be in a revitalised CBD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Allocate a maximum of $10m of rate funding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200" b="1" dirty="0"/>
              <a:t>I question the need to rebuild the library right now</a:t>
            </a:r>
          </a:p>
          <a:p>
            <a:pPr marL="0" indent="0" algn="just">
              <a:buNone/>
            </a:pPr>
            <a:endParaRPr lang="en-NZ" sz="32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9177" y="6388889"/>
            <a:ext cx="9417423" cy="41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cap="small" dirty="0"/>
              <a:t>Andrew von Dadelszen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" y="5321508"/>
            <a:ext cx="1202616" cy="1474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BFFD3-191C-445C-AB31-49F4ACD4CF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2" b="7193"/>
          <a:stretch/>
        </p:blipFill>
        <p:spPr>
          <a:xfrm>
            <a:off x="3162300" y="1455342"/>
            <a:ext cx="5559238" cy="27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405</Words>
  <Application>Microsoft Office PowerPoint</Application>
  <PresentationFormat>Widescreen</PresentationFormat>
  <Paragraphs>87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</vt:lpstr>
      <vt:lpstr>Wingdings</vt:lpstr>
      <vt:lpstr>Red Line Business 16x9</vt:lpstr>
      <vt:lpstr>Submission to  Tauranga City Council’s Long term plan  7th May 2018  Submission ID:1060A</vt:lpstr>
      <vt:lpstr>Rates structure - UAGC  I SUPPORT OPTION 1 – status quo</vt:lpstr>
      <vt:lpstr>Rates  - commercial  DIFFERENTIAL  I SUPPORT OPTION 2</vt:lpstr>
      <vt:lpstr>Funding Resilience I SUPPORT OPTION 2 – Targeted rate</vt:lpstr>
      <vt:lpstr>Inner City Targeted Rate I SUPPORT OPTION 1 – status Quo</vt:lpstr>
      <vt:lpstr>   I strongly support the Revitalisation of our  CBD</vt:lpstr>
      <vt:lpstr>Transport network I SUPPORT OPTION 2 – Increased choices</vt:lpstr>
      <vt:lpstr>Kerbside waste </vt:lpstr>
      <vt:lpstr>Museum I SUPPORT OPTION 1 – but not Cliff road</vt:lpstr>
      <vt:lpstr>Tourism BOP </vt:lpstr>
      <vt:lpstr>   I strongly support Environmental sustainability</vt:lpstr>
      <vt:lpstr>   I strongly support Coastal Marine Research Institute</vt:lpstr>
      <vt:lpstr>   I strongly support Stadium on the Domain</vt:lpstr>
      <vt:lpstr>OWNERSHIP Issues Don’t build  monuments</vt:lpstr>
      <vt:lpstr>This is a  “Once in a generation” opportunity       You still seem to want to miss it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2015-05-02T21:31:52Z</dcterms:created>
  <dcterms:modified xsi:type="dcterms:W3CDTF">2018-05-06T04:07:00Z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